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7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00" r:id="rId13"/>
    <p:sldId id="41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99"/>
    <a:srgbClr val="3366CC"/>
    <a:srgbClr val="AEB6C6"/>
    <a:srgbClr val="C4CAD6"/>
    <a:srgbClr val="8F9BB1"/>
    <a:srgbClr val="F5D6CB"/>
    <a:srgbClr val="E5997F"/>
    <a:srgbClr val="20386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4" autoAdjust="0"/>
  </p:normalViewPr>
  <p:slideViewPr>
    <p:cSldViewPr>
      <p:cViewPr varScale="1">
        <p:scale>
          <a:sx n="69" d="100"/>
          <a:sy n="69" d="100"/>
        </p:scale>
        <p:origin x="12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3F26EB-D6F9-4453-A1CF-69DBF7E24DD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hci.dau.mil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609531-529D-46FC-AE94-8375D14D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7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0F6734-0136-4464-B5A1-735B16785F3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hci.dau.mil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C110A7-C4E5-4C4A-B801-DEF151829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573"/>
            <a:fld id="{478355E5-DBC2-4F6B-8EB3-54C06BB63840}" type="slidenum">
              <a:rPr lang="en-US" smtClean="0">
                <a:solidFill>
                  <a:prstClr val="black"/>
                </a:solidFill>
              </a:rPr>
              <a:pPr defTabSz="928573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71387" y="8832221"/>
            <a:ext cx="3039014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9" tIns="46529" rIns="93059" bIns="46529" anchor="b"/>
          <a:lstStyle/>
          <a:p>
            <a:pPr algn="r" defTabSz="928573"/>
            <a:fld id="{1F1D2D73-42EA-4ECE-8027-144FCCAB20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28573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975" y="4416112"/>
            <a:ext cx="5142455" cy="41824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16" tIns="46108" rIns="92216" bIns="46108"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9216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573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3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573"/>
            <a:fld id="{478355E5-DBC2-4F6B-8EB3-54C06BB63840}" type="slidenum">
              <a:rPr lang="en-US" smtClean="0">
                <a:solidFill>
                  <a:prstClr val="black"/>
                </a:solidFill>
              </a:rPr>
              <a:pPr defTabSz="928573"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971387" y="8832221"/>
            <a:ext cx="3039014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9" tIns="46529" rIns="93059" bIns="46529" anchor="b"/>
          <a:lstStyle/>
          <a:p>
            <a:pPr algn="r" defTabSz="928573"/>
            <a:fld id="{1F1D2D73-42EA-4ECE-8027-144FCCAB20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defTabSz="928573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975" y="4416112"/>
            <a:ext cx="5142455" cy="41824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16" tIns="46108" rIns="92216" bIns="46108"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9216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573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4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only components with</a:t>
            </a:r>
            <a:r>
              <a:rPr lang="en-US" baseline="0" dirty="0" smtClean="0"/>
              <a:t> over 400 personnel.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2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5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589" y="3572471"/>
            <a:ext cx="7772400" cy="61555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>
              <a:tabLst>
                <a:tab pos="4005263" algn="l"/>
              </a:tabLst>
              <a:defRPr sz="4000" b="1" i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5068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12700"/>
            <a:ext cx="9144000" cy="3313113"/>
            <a:chOff x="0" y="-12700"/>
            <a:chExt cx="9131808" cy="3313113"/>
          </a:xfrm>
        </p:grpSpPr>
        <p:sp>
          <p:nvSpPr>
            <p:cNvPr id="1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-12700"/>
              <a:ext cx="9131808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0" y="257175"/>
              <a:ext cx="9131808" cy="2193925"/>
            </a:xfrm>
            <a:custGeom>
              <a:avLst/>
              <a:gdLst>
                <a:gd name="T0" fmla="*/ 2748 w 2748"/>
                <a:gd name="T1" fmla="*/ 658 h 658"/>
                <a:gd name="T2" fmla="*/ 2112 w 2748"/>
                <a:gd name="T3" fmla="*/ 441 h 658"/>
                <a:gd name="T4" fmla="*/ 765 w 2748"/>
                <a:gd name="T5" fmla="*/ 134 h 658"/>
                <a:gd name="T6" fmla="*/ 708 w 2748"/>
                <a:gd name="T7" fmla="*/ 123 h 658"/>
                <a:gd name="T8" fmla="*/ 591 w 2748"/>
                <a:gd name="T9" fmla="*/ 111 h 658"/>
                <a:gd name="T10" fmla="*/ 244 w 2748"/>
                <a:gd name="T11" fmla="*/ 80 h 658"/>
                <a:gd name="T12" fmla="*/ 136 w 2748"/>
                <a:gd name="T13" fmla="*/ 74 h 658"/>
                <a:gd name="T14" fmla="*/ 0 w 2748"/>
                <a:gd name="T15" fmla="*/ 70 h 658"/>
                <a:gd name="T16" fmla="*/ 0 w 2748"/>
                <a:gd name="T17" fmla="*/ 0 h 658"/>
                <a:gd name="T18" fmla="*/ 136 w 2748"/>
                <a:gd name="T19" fmla="*/ 7 h 658"/>
                <a:gd name="T20" fmla="*/ 2112 w 2748"/>
                <a:gd name="T21" fmla="*/ 351 h 658"/>
                <a:gd name="T22" fmla="*/ 2748 w 2748"/>
                <a:gd name="T23" fmla="*/ 537 h 658"/>
                <a:gd name="T24" fmla="*/ 2748 w 2748"/>
                <a:gd name="T2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8" h="658">
                  <a:moveTo>
                    <a:pt x="2748" y="658"/>
                  </a:moveTo>
                  <a:cubicBezTo>
                    <a:pt x="2532" y="577"/>
                    <a:pt x="2320" y="505"/>
                    <a:pt x="2112" y="441"/>
                  </a:cubicBezTo>
                  <a:cubicBezTo>
                    <a:pt x="1644" y="297"/>
                    <a:pt x="1195" y="194"/>
                    <a:pt x="765" y="134"/>
                  </a:cubicBezTo>
                  <a:cubicBezTo>
                    <a:pt x="746" y="130"/>
                    <a:pt x="727" y="127"/>
                    <a:pt x="708" y="123"/>
                  </a:cubicBezTo>
                  <a:cubicBezTo>
                    <a:pt x="669" y="118"/>
                    <a:pt x="630" y="114"/>
                    <a:pt x="591" y="111"/>
                  </a:cubicBezTo>
                  <a:cubicBezTo>
                    <a:pt x="474" y="97"/>
                    <a:pt x="358" y="87"/>
                    <a:pt x="244" y="80"/>
                  </a:cubicBezTo>
                  <a:cubicBezTo>
                    <a:pt x="208" y="78"/>
                    <a:pt x="172" y="76"/>
                    <a:pt x="136" y="74"/>
                  </a:cubicBezTo>
                  <a:cubicBezTo>
                    <a:pt x="90" y="72"/>
                    <a:pt x="45" y="71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2"/>
                    <a:pt x="90" y="4"/>
                    <a:pt x="136" y="7"/>
                  </a:cubicBezTo>
                  <a:cubicBezTo>
                    <a:pt x="734" y="43"/>
                    <a:pt x="1392" y="157"/>
                    <a:pt x="2112" y="351"/>
                  </a:cubicBezTo>
                  <a:cubicBezTo>
                    <a:pt x="2319" y="406"/>
                    <a:pt x="2531" y="469"/>
                    <a:pt x="2748" y="537"/>
                  </a:cubicBezTo>
                  <a:lnTo>
                    <a:pt x="2748" y="658"/>
                  </a:lnTo>
                  <a:close/>
                </a:path>
              </a:pathLst>
            </a:custGeom>
            <a:solidFill>
              <a:srgbClr val="FEF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0" y="490538"/>
              <a:ext cx="811297" cy="57150"/>
            </a:xfrm>
            <a:custGeom>
              <a:avLst/>
              <a:gdLst>
                <a:gd name="T0" fmla="*/ 0 w 244"/>
                <a:gd name="T1" fmla="*/ 0 h 17"/>
                <a:gd name="T2" fmla="*/ 136 w 244"/>
                <a:gd name="T3" fmla="*/ 4 h 17"/>
                <a:gd name="T4" fmla="*/ 244 w 244"/>
                <a:gd name="T5" fmla="*/ 10 h 17"/>
                <a:gd name="T6" fmla="*/ 136 w 244"/>
                <a:gd name="T7" fmla="*/ 12 h 17"/>
                <a:gd name="T8" fmla="*/ 0 w 244"/>
                <a:gd name="T9" fmla="*/ 17 h 17"/>
                <a:gd name="T10" fmla="*/ 0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0" y="0"/>
                  </a:moveTo>
                  <a:cubicBezTo>
                    <a:pt x="45" y="1"/>
                    <a:pt x="90" y="2"/>
                    <a:pt x="136" y="4"/>
                  </a:cubicBezTo>
                  <a:cubicBezTo>
                    <a:pt x="172" y="6"/>
                    <a:pt x="208" y="8"/>
                    <a:pt x="244" y="10"/>
                  </a:cubicBezTo>
                  <a:cubicBezTo>
                    <a:pt x="208" y="10"/>
                    <a:pt x="172" y="11"/>
                    <a:pt x="136" y="12"/>
                  </a:cubicBezTo>
                  <a:cubicBezTo>
                    <a:pt x="90" y="13"/>
                    <a:pt x="45" y="15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42378" y="703263"/>
              <a:ext cx="6589430" cy="2084388"/>
            </a:xfrm>
            <a:custGeom>
              <a:avLst/>
              <a:gdLst>
                <a:gd name="T0" fmla="*/ 1983 w 1983"/>
                <a:gd name="T1" fmla="*/ 625 h 625"/>
                <a:gd name="T2" fmla="*/ 1347 w 1983"/>
                <a:gd name="T3" fmla="*/ 366 h 625"/>
                <a:gd name="T4" fmla="*/ 0 w 1983"/>
                <a:gd name="T5" fmla="*/ 0 h 625"/>
                <a:gd name="T6" fmla="*/ 1347 w 1983"/>
                <a:gd name="T7" fmla="*/ 307 h 625"/>
                <a:gd name="T8" fmla="*/ 1983 w 1983"/>
                <a:gd name="T9" fmla="*/ 524 h 625"/>
                <a:gd name="T10" fmla="*/ 1983 w 1983"/>
                <a:gd name="T1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3" h="625">
                  <a:moveTo>
                    <a:pt x="1983" y="625"/>
                  </a:moveTo>
                  <a:cubicBezTo>
                    <a:pt x="1772" y="529"/>
                    <a:pt x="1560" y="443"/>
                    <a:pt x="1347" y="366"/>
                  </a:cubicBezTo>
                  <a:cubicBezTo>
                    <a:pt x="904" y="205"/>
                    <a:pt x="455" y="83"/>
                    <a:pt x="0" y="0"/>
                  </a:cubicBezTo>
                  <a:cubicBezTo>
                    <a:pt x="430" y="60"/>
                    <a:pt x="879" y="163"/>
                    <a:pt x="1347" y="307"/>
                  </a:cubicBezTo>
                  <a:cubicBezTo>
                    <a:pt x="1555" y="371"/>
                    <a:pt x="1767" y="443"/>
                    <a:pt x="1983" y="524"/>
                  </a:cubicBezTo>
                  <a:lnTo>
                    <a:pt x="1983" y="625"/>
                  </a:lnTo>
                  <a:close/>
                </a:path>
              </a:pathLst>
            </a:custGeom>
            <a:solidFill>
              <a:srgbClr val="D1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7"/>
              <a:ext cx="9131808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31808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2192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2610" cy="18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2" y="249021"/>
            <a:ext cx="1130087" cy="66537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2237" y="6633743"/>
            <a:ext cx="3886200" cy="24622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600" b="0" i="1" dirty="0" smtClean="0">
                <a:solidFill>
                  <a:prstClr val="white">
                    <a:lumMod val="95000"/>
                  </a:prstClr>
                </a:solidFill>
              </a:rPr>
              <a:t>http://www.hci.mil/</a:t>
            </a:r>
            <a:endParaRPr lang="en-US" sz="1600" b="0" i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25050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Slide with Content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AWF FY2020Q1 Key Information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620000" cy="495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23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-1799"/>
            <a:ext cx="9144000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AWF Key Information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443" y="6629400"/>
            <a:ext cx="381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FDA-E3E7-413B-92C6-2A526A2F3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2"/>
          </a:solidFill>
          <a:latin typeface="Helvetica" panose="020B0604020202020204" pitchFamily="2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1pPr>
      <a:lvl2pPr marL="568325" indent="-227013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8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2pPr>
      <a:lvl3pPr marL="9128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3pPr>
      <a:lvl4pPr marL="13192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4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4pPr>
      <a:lvl5pPr marL="1711325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»"/>
        <a:defRPr sz="12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231106"/>
          </a:xfrm>
        </p:spPr>
        <p:txBody>
          <a:bodyPr/>
          <a:lstStyle/>
          <a:p>
            <a:r>
              <a:rPr lang="en-US" dirty="0"/>
              <a:t>Defense Acquisition Workforce</a:t>
            </a:r>
            <a:br>
              <a:rPr lang="en-US" dirty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5068"/>
            <a:ext cx="6400800" cy="609398"/>
          </a:xfrm>
        </p:spPr>
        <p:txBody>
          <a:bodyPr/>
          <a:lstStyle/>
          <a:p>
            <a:r>
              <a:rPr lang="en-US" dirty="0" smtClean="0"/>
              <a:t>OVERALL</a:t>
            </a:r>
          </a:p>
          <a:p>
            <a:r>
              <a:rPr lang="en-US" dirty="0"/>
              <a:t>As of </a:t>
            </a:r>
            <a:r>
              <a:rPr lang="en-US" dirty="0" smtClean="0"/>
              <a:t>FY20Q3 (30 June 2020)</a:t>
            </a:r>
          </a:p>
        </p:txBody>
      </p:sp>
    </p:spTree>
    <p:extLst>
      <p:ext uri="{BB962C8B-B14F-4D97-AF65-F5344CB8AC3E}">
        <p14:creationId xmlns:p14="http://schemas.microsoft.com/office/powerpoint/2010/main" val="41878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93" y="400311"/>
            <a:ext cx="7445307" cy="447059"/>
          </a:xfrm>
        </p:spPr>
        <p:txBody>
          <a:bodyPr/>
          <a:lstStyle/>
          <a:p>
            <a:r>
              <a:rPr lang="en-US" dirty="0" smtClean="0"/>
              <a:t>AWF DAWIA Certification by Major Component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713538"/>
            <a:ext cx="2997200" cy="2333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A&amp;S DataMart as of 30 June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799"/>
            <a:ext cx="8839200" cy="53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AWF DAWIA Certification</a:t>
            </a:r>
            <a:br>
              <a:rPr lang="en-US" dirty="0" smtClean="0"/>
            </a:br>
            <a:r>
              <a:rPr lang="en-US" dirty="0" smtClean="0"/>
              <a:t>by Career Field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018" y="6741319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400" i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312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2pPr>
            <a:lvl3pPr marL="6842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3pPr>
            <a:lvl4pPr marL="1090613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4pPr>
            <a:lvl5pPr marL="1482725" indent="0" algn="l" defTabSz="914400" rtl="0" eaLnBrk="1" latinLnBrk="0" hangingPunct="1">
              <a:spcBef>
                <a:spcPct val="20000"/>
              </a:spcBef>
              <a:buClr>
                <a:srgbClr val="003366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Helvetica" panose="020B06040202020202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/>
              <a:t>A&amp;S DataMart as of 30 June 2020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8915400" cy="53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A&amp;S </a:t>
            </a:r>
            <a:r>
              <a:rPr lang="en-US" dirty="0"/>
              <a:t>DataMart as of 31 March 2020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2893" y="400312"/>
            <a:ext cx="7168751" cy="418576"/>
          </a:xfrm>
        </p:spPr>
        <p:txBody>
          <a:bodyPr/>
          <a:lstStyle/>
          <a:p>
            <a:r>
              <a:rPr lang="en-US" dirty="0" smtClean="0"/>
              <a:t>AWF DAWIA Certification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229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4" y="304800"/>
            <a:ext cx="7168751" cy="418576"/>
          </a:xfrm>
        </p:spPr>
        <p:txBody>
          <a:bodyPr/>
          <a:lstStyle/>
          <a:p>
            <a:r>
              <a:rPr lang="en-US" sz="2400" dirty="0" smtClean="0"/>
              <a:t>AWF Demographics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A&amp;S DataMart as of 31 Mar 2020</a:t>
            </a:r>
            <a:endParaRPr lang="en-US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12"/>
          <a:stretch/>
        </p:blipFill>
        <p:spPr>
          <a:xfrm>
            <a:off x="76200" y="914400"/>
            <a:ext cx="8991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67000"/>
            <a:ext cx="6565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RAND NDRI Forces and Resources </a:t>
            </a:r>
          </a:p>
          <a:p>
            <a:pPr algn="ctr"/>
            <a:r>
              <a:rPr lang="en-US" sz="3600" dirty="0" smtClean="0"/>
              <a:t>Policy Center Data</a:t>
            </a:r>
          </a:p>
          <a:p>
            <a:pPr algn="ctr"/>
            <a:r>
              <a:rPr lang="en-US" sz="3600" dirty="0" smtClean="0"/>
              <a:t>Retirement, Gains/Losses Slides</a:t>
            </a:r>
          </a:p>
          <a:p>
            <a:pPr algn="ctr"/>
            <a:r>
              <a:rPr lang="en-US" sz="3600" dirty="0" smtClean="0"/>
              <a:t>FY20Q3</a:t>
            </a:r>
          </a:p>
        </p:txBody>
      </p:sp>
    </p:spTree>
    <p:extLst>
      <p:ext uri="{BB962C8B-B14F-4D97-AF65-F5344CB8AC3E}">
        <p14:creationId xmlns:p14="http://schemas.microsoft.com/office/powerpoint/2010/main" val="27140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13"/>
          </p:nvPr>
        </p:nvSpPr>
        <p:spPr>
          <a:xfrm>
            <a:off x="0" y="6602820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Civilian Retirement Eligibility </a:t>
            </a:r>
            <a:br>
              <a:rPr lang="en-US" dirty="0" smtClean="0"/>
            </a:br>
            <a:r>
              <a:rPr lang="en-US" dirty="0" smtClean="0"/>
              <a:t>Distribution – FY08/FY20Q3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16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166203"/>
            <a:ext cx="2523963" cy="3840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76" y="6581001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8763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Lifecycle Model by YRE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3963" cy="3779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6" y="6575038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09" y="1143000"/>
            <a:ext cx="8638781" cy="52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Gains/Losses – New Hires</a:t>
            </a:r>
            <a:br>
              <a:rPr lang="en-US" dirty="0"/>
            </a:br>
            <a:r>
              <a:rPr lang="en-US" dirty="0"/>
              <a:t>Internal/External, Administrative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6" y="6585159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260965" cy="10059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75038"/>
            <a:ext cx="2222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20406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AWF – Annual Historical Workforce Size</a:t>
            </a:r>
            <a:br>
              <a:rPr lang="en-US" dirty="0" smtClean="0"/>
            </a:br>
            <a:r>
              <a:rPr lang="en-US" dirty="0" smtClean="0"/>
              <a:t>FY08– FY20Q3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6571059"/>
            <a:ext cx="2997200" cy="573881"/>
          </a:xfrm>
        </p:spPr>
        <p:txBody>
          <a:bodyPr/>
          <a:lstStyle/>
          <a:p>
            <a:r>
              <a:rPr lang="en-US" dirty="0" smtClean="0"/>
              <a:t>A&amp;S DataMart as of 30 June 2020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03720" y="6599384"/>
            <a:ext cx="2133600" cy="215444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7888288" y="4804247"/>
            <a:ext cx="90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818438" y="4540250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" y="990600"/>
            <a:ext cx="89916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Historical Gains and Losses</a:t>
            </a:r>
            <a:br>
              <a:rPr lang="en-US" sz="2400" dirty="0" smtClean="0"/>
            </a:br>
            <a:r>
              <a:rPr lang="en-US" sz="2400" dirty="0" smtClean="0"/>
              <a:t>FY08 – FY20Q3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076" y="6567906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31 March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199"/>
            <a:ext cx="8610600" cy="52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Internal/External Gains %</a:t>
            </a:r>
            <a:br>
              <a:rPr lang="en-US" dirty="0"/>
            </a:br>
            <a:r>
              <a:rPr lang="en-US" dirty="0"/>
              <a:t>by Career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21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" y="6567906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31 March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68" y="1447800"/>
            <a:ext cx="8534400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Internal/External Loss %</a:t>
            </a:r>
            <a:br>
              <a:rPr lang="en-US" dirty="0"/>
            </a:br>
            <a:r>
              <a:rPr lang="en-US" dirty="0"/>
              <a:t>by Career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" y="6575038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31 March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29824"/>
            <a:ext cx="8610600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Attrition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" y="6575038"/>
            <a:ext cx="2311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31 March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600200" y="6096000"/>
            <a:ext cx="5958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*FY19 attrition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is from the end </a:t>
            </a:r>
            <a:r>
              <a:rPr lang="en-US" sz="1600" b="1" dirty="0">
                <a:solidFill>
                  <a:schemeClr val="bg1"/>
                </a:solidFill>
              </a:rPr>
              <a:t>of </a:t>
            </a:r>
            <a:r>
              <a:rPr lang="en-US" sz="1600" b="1" dirty="0" smtClean="0">
                <a:solidFill>
                  <a:schemeClr val="bg1"/>
                </a:solidFill>
              </a:rPr>
              <a:t>FY18Q4 through FY19Q2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458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 </a:t>
            </a:r>
            <a:r>
              <a:rPr lang="en-US" dirty="0"/>
              <a:t>Rates by Career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6" y="6575038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19200"/>
            <a:ext cx="8610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Civilian Distribution</a:t>
            </a:r>
            <a:br>
              <a:rPr lang="en-US" dirty="0"/>
            </a:br>
            <a:r>
              <a:rPr lang="en-US" dirty="0"/>
              <a:t>by Years to Retirement 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25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6" y="6567906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RAND NDRI (as of 30 June 2020)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1"/>
            <a:ext cx="807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i="1" dirty="0" smtClean="0"/>
              <a:t>AWF – Military and Civilian</a:t>
            </a:r>
            <a:br>
              <a:rPr lang="en-US" sz="2400" b="1" i="1" dirty="0" smtClean="0"/>
            </a:br>
            <a:r>
              <a:rPr lang="en-US" sz="2400" b="1" i="1" dirty="0" smtClean="0"/>
              <a:t>By Component and Career Field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2997200" cy="233362"/>
          </a:xfrm>
        </p:spPr>
        <p:txBody>
          <a:bodyPr/>
          <a:lstStyle/>
          <a:p>
            <a:r>
              <a:rPr lang="en-US" dirty="0" smtClean="0"/>
              <a:t>A&amp;S DataMart as of 30 June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096" t="19583" r="15096" b="8521"/>
          <a:stretch/>
        </p:blipFill>
        <p:spPr>
          <a:xfrm>
            <a:off x="159326" y="1828799"/>
            <a:ext cx="2911764" cy="1999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48" t="8521" r="10109" b="11286"/>
          <a:stretch/>
        </p:blipFill>
        <p:spPr>
          <a:xfrm>
            <a:off x="3047999" y="1140614"/>
            <a:ext cx="2812473" cy="1754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9973" t="2064" r="10247" b="9448"/>
          <a:stretch/>
        </p:blipFill>
        <p:spPr>
          <a:xfrm>
            <a:off x="685801" y="3828745"/>
            <a:ext cx="3470444" cy="2419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8749" t="7672" r="8749" b="18381"/>
          <a:stretch/>
        </p:blipFill>
        <p:spPr>
          <a:xfrm>
            <a:off x="5860473" y="1549279"/>
            <a:ext cx="3106173" cy="2413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6786" t="19582" r="15096"/>
          <a:stretch/>
        </p:blipFill>
        <p:spPr>
          <a:xfrm>
            <a:off x="4953000" y="4040985"/>
            <a:ext cx="3886200" cy="25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AWF Size by Component and Career Field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568927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6732082"/>
            <a:ext cx="2997200" cy="2333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A&amp;S </a:t>
            </a:r>
            <a:r>
              <a:rPr lang="en-US" dirty="0"/>
              <a:t>DataMart as of </a:t>
            </a:r>
            <a:r>
              <a:rPr lang="en-US" dirty="0" smtClean="0"/>
              <a:t>30 June </a:t>
            </a:r>
            <a:r>
              <a:rPr lang="en-US" dirty="0"/>
              <a:t>2020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83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AWF Historical Size Detail</a:t>
            </a:r>
            <a:br>
              <a:rPr lang="en-US" dirty="0" smtClean="0"/>
            </a:br>
            <a:r>
              <a:rPr lang="en-US" dirty="0" smtClean="0"/>
              <a:t>by Component (Civilian &amp; Military)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-4313" y="6741319"/>
            <a:ext cx="2997200" cy="2333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A&amp;S </a:t>
            </a:r>
            <a:r>
              <a:rPr lang="en-US" dirty="0"/>
              <a:t>DataMart as of </a:t>
            </a:r>
            <a:r>
              <a:rPr lang="en-US" dirty="0" smtClean="0"/>
              <a:t>30 June </a:t>
            </a:r>
            <a:r>
              <a:rPr lang="en-US" dirty="0"/>
              <a:t>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63700"/>
            <a:ext cx="8839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AWF Historical Size Detail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Component (Civilian)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6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5751" y="6741319"/>
            <a:ext cx="2997200" cy="233362"/>
          </a:xfrm>
        </p:spPr>
        <p:txBody>
          <a:bodyPr/>
          <a:lstStyle/>
          <a:p>
            <a:r>
              <a:rPr lang="en-US" dirty="0"/>
              <a:t>A&amp;S DataMart as of </a:t>
            </a:r>
            <a:r>
              <a:rPr lang="en-US" dirty="0" smtClean="0"/>
              <a:t>30 June </a:t>
            </a:r>
            <a:r>
              <a:rPr lang="en-US" dirty="0"/>
              <a:t>2020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3700"/>
            <a:ext cx="86106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AWF Historical Size Detail 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smtClean="0"/>
              <a:t>Component (Military)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6741319"/>
            <a:ext cx="2997200" cy="233362"/>
          </a:xfrm>
        </p:spPr>
        <p:txBody>
          <a:bodyPr/>
          <a:lstStyle/>
          <a:p>
            <a:r>
              <a:rPr lang="en-US" dirty="0"/>
              <a:t>A&amp;S DataMart as of 30 June 2020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212975"/>
            <a:ext cx="8534401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AWF Historical Size Detail </a:t>
            </a:r>
            <a:br>
              <a:rPr lang="en-US" dirty="0" smtClean="0"/>
            </a:br>
            <a:r>
              <a:rPr lang="en-US" dirty="0" smtClean="0"/>
              <a:t>by Career Field (Civilian and Military)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327" y="6724912"/>
            <a:ext cx="2997200" cy="2333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A&amp;S DataMart as of 30 June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200"/>
            <a:ext cx="891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168751" cy="418576"/>
          </a:xfrm>
        </p:spPr>
        <p:txBody>
          <a:bodyPr/>
          <a:lstStyle/>
          <a:p>
            <a:r>
              <a:rPr lang="en-US" dirty="0" smtClean="0"/>
              <a:t>AWF Historical DAWIA Certification</a:t>
            </a:r>
            <a:br>
              <a:rPr lang="en-US" dirty="0" smtClean="0"/>
            </a:br>
            <a:r>
              <a:rPr lang="en-US" dirty="0" smtClean="0"/>
              <a:t>FY08 – FY20Q3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A&amp;S </a:t>
            </a:r>
            <a:r>
              <a:rPr lang="en-US" dirty="0"/>
              <a:t>DataMart as of </a:t>
            </a:r>
            <a:r>
              <a:rPr lang="en-US" dirty="0" smtClean="0"/>
              <a:t>30 June </a:t>
            </a:r>
            <a:r>
              <a:rPr lang="en-US" dirty="0"/>
              <a:t>2020</a:t>
            </a:r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/>
          <a:p>
            <a:pPr>
              <a:defRPr/>
            </a:pPr>
            <a:fld id="{10919EB4-7878-4CF9-8EAA-BD0EC813B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367035" cy="4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HCI">
      <a:dk1>
        <a:srgbClr val="636363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E36C09"/>
      </a:accent2>
      <a:accent3>
        <a:srgbClr val="7F7F7F"/>
      </a:accent3>
      <a:accent4>
        <a:srgbClr val="17365D"/>
      </a:accent4>
      <a:accent5>
        <a:srgbClr val="5F497A"/>
      </a:accent5>
      <a:accent6>
        <a:srgbClr val="9537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20155</TotalTime>
  <Words>427</Words>
  <Application>Microsoft Office PowerPoint</Application>
  <PresentationFormat>On-screen Show (4:3)</PresentationFormat>
  <Paragraphs>96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4_Custom Design</vt:lpstr>
      <vt:lpstr>Defense Acquisition Workforce Key Information</vt:lpstr>
      <vt:lpstr>AWF – Annual Historical Workforce Size FY08– FY20Q3</vt:lpstr>
      <vt:lpstr>AWF – Military and Civilian By Component and Career Field</vt:lpstr>
      <vt:lpstr>AWF Size by Component and Career Field</vt:lpstr>
      <vt:lpstr>AWF Historical Size Detail by Component (Civilian &amp; Military)</vt:lpstr>
      <vt:lpstr>AWF Historical Size Detail  by Component (Civilian)</vt:lpstr>
      <vt:lpstr>AWF Historical Size Detail  by Component (Military)</vt:lpstr>
      <vt:lpstr>AWF Historical Size Detail  by Career Field (Civilian and Military)</vt:lpstr>
      <vt:lpstr>AWF Historical DAWIA Certification FY08 – FY20Q3</vt:lpstr>
      <vt:lpstr>AWF DAWIA Certification by Major Component</vt:lpstr>
      <vt:lpstr>AWF DAWIA Certification by Career Field</vt:lpstr>
      <vt:lpstr>AWF DAWIA Certification </vt:lpstr>
      <vt:lpstr>AWF Demographics</vt:lpstr>
      <vt:lpstr>PowerPoint Presentation</vt:lpstr>
      <vt:lpstr>Fact Sheet</vt:lpstr>
      <vt:lpstr>Overall Civilian Retirement Eligibility  Distribution – FY08/FY20Q3</vt:lpstr>
      <vt:lpstr>Workforce Lifecycle Model by YRE</vt:lpstr>
      <vt:lpstr>Gains/Losses – New Hires Internal/External, Administrative</vt:lpstr>
      <vt:lpstr>PowerPoint Presentation</vt:lpstr>
      <vt:lpstr>Historical Gains and Losses FY08 – FY20Q3</vt:lpstr>
      <vt:lpstr>Internal/External Gains % by Career Group</vt:lpstr>
      <vt:lpstr>Internal/External Loss % by Career Group</vt:lpstr>
      <vt:lpstr>Annual Attrition Rates</vt:lpstr>
      <vt:lpstr>Attrition Rates by Career Group</vt:lpstr>
      <vt:lpstr>Civilian Distribution by Years to Retirement Eligibility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image</dc:creator>
  <cp:lastModifiedBy>Awasom, Valmy</cp:lastModifiedBy>
  <cp:revision>629</cp:revision>
  <cp:lastPrinted>2017-11-15T19:18:34Z</cp:lastPrinted>
  <dcterms:created xsi:type="dcterms:W3CDTF">2015-01-27T15:57:06Z</dcterms:created>
  <dcterms:modified xsi:type="dcterms:W3CDTF">2020-12-04T00:21:01Z</dcterms:modified>
</cp:coreProperties>
</file>