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322" r:id="rId2"/>
    <p:sldId id="342" r:id="rId3"/>
    <p:sldId id="328" r:id="rId4"/>
    <p:sldId id="369" r:id="rId5"/>
    <p:sldId id="370" r:id="rId6"/>
    <p:sldId id="332" r:id="rId7"/>
    <p:sldId id="344" r:id="rId8"/>
    <p:sldId id="350" r:id="rId9"/>
    <p:sldId id="330" r:id="rId10"/>
    <p:sldId id="333" r:id="rId11"/>
    <p:sldId id="371" r:id="rId12"/>
    <p:sldId id="34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383A5"/>
    <a:srgbClr val="003366"/>
    <a:srgbClr val="95B3D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707" autoAdjust="0"/>
  </p:normalViewPr>
  <p:slideViewPr>
    <p:cSldViewPr snapToGrid="0">
      <p:cViewPr varScale="1">
        <p:scale>
          <a:sx n="65" d="100"/>
          <a:sy n="65" d="100"/>
        </p:scale>
        <p:origin x="1444" y="3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7F10EB-D168-4A91-BAFD-570643ADB18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CF5BBA-6115-4D6B-A169-9B6371E0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7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10A7-C4E5-4C4A-B801-DEF151829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7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6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5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5BBA-6115-4D6B-A169-9B6371E04B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589" y="3572471"/>
            <a:ext cx="7772400" cy="615553"/>
          </a:xfrm>
          <a:prstGeom prst="rect">
            <a:avLst/>
          </a:prstGeom>
          <a:effectLst/>
        </p:spPr>
        <p:txBody>
          <a:bodyPr lIns="0" tIns="0" rIns="0" bIns="0">
            <a:spAutoFit/>
          </a:bodyPr>
          <a:lstStyle>
            <a:lvl1pPr>
              <a:tabLst>
                <a:tab pos="4005263" algn="l"/>
              </a:tabLst>
              <a:defRPr sz="4000" b="1" i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55068"/>
            <a:ext cx="6400800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Title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12700"/>
            <a:ext cx="9144000" cy="3313113"/>
            <a:chOff x="0" y="-12700"/>
            <a:chExt cx="9131808" cy="3313113"/>
          </a:xfrm>
        </p:grpSpPr>
        <p:sp>
          <p:nvSpPr>
            <p:cNvPr id="11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-12700"/>
              <a:ext cx="9131808" cy="330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0" y="257175"/>
              <a:ext cx="9131808" cy="2193925"/>
            </a:xfrm>
            <a:custGeom>
              <a:avLst/>
              <a:gdLst>
                <a:gd name="T0" fmla="*/ 2748 w 2748"/>
                <a:gd name="T1" fmla="*/ 658 h 658"/>
                <a:gd name="T2" fmla="*/ 2112 w 2748"/>
                <a:gd name="T3" fmla="*/ 441 h 658"/>
                <a:gd name="T4" fmla="*/ 765 w 2748"/>
                <a:gd name="T5" fmla="*/ 134 h 658"/>
                <a:gd name="T6" fmla="*/ 708 w 2748"/>
                <a:gd name="T7" fmla="*/ 123 h 658"/>
                <a:gd name="T8" fmla="*/ 591 w 2748"/>
                <a:gd name="T9" fmla="*/ 111 h 658"/>
                <a:gd name="T10" fmla="*/ 244 w 2748"/>
                <a:gd name="T11" fmla="*/ 80 h 658"/>
                <a:gd name="T12" fmla="*/ 136 w 2748"/>
                <a:gd name="T13" fmla="*/ 74 h 658"/>
                <a:gd name="T14" fmla="*/ 0 w 2748"/>
                <a:gd name="T15" fmla="*/ 70 h 658"/>
                <a:gd name="T16" fmla="*/ 0 w 2748"/>
                <a:gd name="T17" fmla="*/ 0 h 658"/>
                <a:gd name="T18" fmla="*/ 136 w 2748"/>
                <a:gd name="T19" fmla="*/ 7 h 658"/>
                <a:gd name="T20" fmla="*/ 2112 w 2748"/>
                <a:gd name="T21" fmla="*/ 351 h 658"/>
                <a:gd name="T22" fmla="*/ 2748 w 2748"/>
                <a:gd name="T23" fmla="*/ 537 h 658"/>
                <a:gd name="T24" fmla="*/ 2748 w 2748"/>
                <a:gd name="T25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8" h="658">
                  <a:moveTo>
                    <a:pt x="2748" y="658"/>
                  </a:moveTo>
                  <a:cubicBezTo>
                    <a:pt x="2532" y="577"/>
                    <a:pt x="2320" y="505"/>
                    <a:pt x="2112" y="441"/>
                  </a:cubicBezTo>
                  <a:cubicBezTo>
                    <a:pt x="1644" y="297"/>
                    <a:pt x="1195" y="194"/>
                    <a:pt x="765" y="134"/>
                  </a:cubicBezTo>
                  <a:cubicBezTo>
                    <a:pt x="746" y="130"/>
                    <a:pt x="727" y="127"/>
                    <a:pt x="708" y="123"/>
                  </a:cubicBezTo>
                  <a:cubicBezTo>
                    <a:pt x="669" y="118"/>
                    <a:pt x="630" y="114"/>
                    <a:pt x="591" y="111"/>
                  </a:cubicBezTo>
                  <a:cubicBezTo>
                    <a:pt x="474" y="97"/>
                    <a:pt x="358" y="87"/>
                    <a:pt x="244" y="80"/>
                  </a:cubicBezTo>
                  <a:cubicBezTo>
                    <a:pt x="208" y="78"/>
                    <a:pt x="172" y="76"/>
                    <a:pt x="136" y="74"/>
                  </a:cubicBezTo>
                  <a:cubicBezTo>
                    <a:pt x="90" y="72"/>
                    <a:pt x="45" y="71"/>
                    <a:pt x="0" y="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2"/>
                    <a:pt x="90" y="4"/>
                    <a:pt x="136" y="7"/>
                  </a:cubicBezTo>
                  <a:cubicBezTo>
                    <a:pt x="734" y="43"/>
                    <a:pt x="1392" y="157"/>
                    <a:pt x="2112" y="351"/>
                  </a:cubicBezTo>
                  <a:cubicBezTo>
                    <a:pt x="2319" y="406"/>
                    <a:pt x="2531" y="469"/>
                    <a:pt x="2748" y="537"/>
                  </a:cubicBezTo>
                  <a:lnTo>
                    <a:pt x="2748" y="658"/>
                  </a:lnTo>
                  <a:close/>
                </a:path>
              </a:pathLst>
            </a:custGeom>
            <a:solidFill>
              <a:srgbClr val="FEFE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0" y="490538"/>
              <a:ext cx="811297" cy="57150"/>
            </a:xfrm>
            <a:custGeom>
              <a:avLst/>
              <a:gdLst>
                <a:gd name="T0" fmla="*/ 0 w 244"/>
                <a:gd name="T1" fmla="*/ 0 h 17"/>
                <a:gd name="T2" fmla="*/ 136 w 244"/>
                <a:gd name="T3" fmla="*/ 4 h 17"/>
                <a:gd name="T4" fmla="*/ 244 w 244"/>
                <a:gd name="T5" fmla="*/ 10 h 17"/>
                <a:gd name="T6" fmla="*/ 136 w 244"/>
                <a:gd name="T7" fmla="*/ 12 h 17"/>
                <a:gd name="T8" fmla="*/ 0 w 244"/>
                <a:gd name="T9" fmla="*/ 17 h 17"/>
                <a:gd name="T10" fmla="*/ 0 w 24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7">
                  <a:moveTo>
                    <a:pt x="0" y="0"/>
                  </a:moveTo>
                  <a:cubicBezTo>
                    <a:pt x="45" y="1"/>
                    <a:pt x="90" y="2"/>
                    <a:pt x="136" y="4"/>
                  </a:cubicBezTo>
                  <a:cubicBezTo>
                    <a:pt x="172" y="6"/>
                    <a:pt x="208" y="8"/>
                    <a:pt x="244" y="10"/>
                  </a:cubicBezTo>
                  <a:cubicBezTo>
                    <a:pt x="208" y="10"/>
                    <a:pt x="172" y="11"/>
                    <a:pt x="136" y="12"/>
                  </a:cubicBezTo>
                  <a:cubicBezTo>
                    <a:pt x="90" y="13"/>
                    <a:pt x="45" y="15"/>
                    <a:pt x="0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3F4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542378" y="703263"/>
              <a:ext cx="6589430" cy="2084388"/>
            </a:xfrm>
            <a:custGeom>
              <a:avLst/>
              <a:gdLst>
                <a:gd name="T0" fmla="*/ 1983 w 1983"/>
                <a:gd name="T1" fmla="*/ 625 h 625"/>
                <a:gd name="T2" fmla="*/ 1347 w 1983"/>
                <a:gd name="T3" fmla="*/ 366 h 625"/>
                <a:gd name="T4" fmla="*/ 0 w 1983"/>
                <a:gd name="T5" fmla="*/ 0 h 625"/>
                <a:gd name="T6" fmla="*/ 1347 w 1983"/>
                <a:gd name="T7" fmla="*/ 307 h 625"/>
                <a:gd name="T8" fmla="*/ 1983 w 1983"/>
                <a:gd name="T9" fmla="*/ 524 h 625"/>
                <a:gd name="T10" fmla="*/ 1983 w 1983"/>
                <a:gd name="T1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3" h="625">
                  <a:moveTo>
                    <a:pt x="1983" y="625"/>
                  </a:moveTo>
                  <a:cubicBezTo>
                    <a:pt x="1772" y="529"/>
                    <a:pt x="1560" y="443"/>
                    <a:pt x="1347" y="366"/>
                  </a:cubicBezTo>
                  <a:cubicBezTo>
                    <a:pt x="904" y="205"/>
                    <a:pt x="455" y="83"/>
                    <a:pt x="0" y="0"/>
                  </a:cubicBezTo>
                  <a:cubicBezTo>
                    <a:pt x="430" y="60"/>
                    <a:pt x="879" y="163"/>
                    <a:pt x="1347" y="307"/>
                  </a:cubicBezTo>
                  <a:cubicBezTo>
                    <a:pt x="1555" y="371"/>
                    <a:pt x="1767" y="443"/>
                    <a:pt x="1983" y="524"/>
                  </a:cubicBezTo>
                  <a:lnTo>
                    <a:pt x="1983" y="625"/>
                  </a:lnTo>
                  <a:close/>
                </a:path>
              </a:pathLst>
            </a:custGeom>
            <a:solidFill>
              <a:srgbClr val="D1E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36363"/>
                </a:solidFill>
              </a:endParaRPr>
            </a:p>
          </p:txBody>
        </p:sp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937"/>
              <a:ext cx="9131808" cy="20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1175"/>
              <a:ext cx="9131808" cy="278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2192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32610" cy="183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22" y="249021"/>
            <a:ext cx="1130087" cy="66537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 userDrawn="1"/>
        </p:nvSpPr>
        <p:spPr>
          <a:xfrm>
            <a:off x="42237" y="6633743"/>
            <a:ext cx="3886200" cy="24622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1600" b="0" i="1" dirty="0" smtClean="0">
                <a:solidFill>
                  <a:prstClr val="white">
                    <a:lumMod val="95000"/>
                  </a:prstClr>
                </a:solidFill>
              </a:rPr>
              <a:t>http://www.hci.mil/</a:t>
            </a:r>
            <a:endParaRPr lang="en-US" sz="1600" b="0" i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5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25050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2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Slide with Content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Business - CE Key Information 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5400"/>
            <a:ext cx="7620000" cy="495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1">
                <a:solidFill>
                  <a:schemeClr val="tx1"/>
                </a:solidFill>
                <a:latin typeface="+mn-lt"/>
              </a:defRPr>
            </a:lvl3pPr>
            <a:lvl4pPr>
              <a:defRPr b="1">
                <a:solidFill>
                  <a:schemeClr val="tx1"/>
                </a:solidFill>
                <a:latin typeface="+mn-lt"/>
              </a:defRPr>
            </a:lvl4pPr>
            <a:lvl5pPr>
              <a:defRPr b="1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5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625051"/>
            <a:ext cx="9144000" cy="2329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BB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1486" y="43248"/>
            <a:ext cx="1042020" cy="10420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2300"/>
          <a:stretch/>
        </p:blipFill>
        <p:spPr>
          <a:xfrm>
            <a:off x="0" y="-1799"/>
            <a:ext cx="9144000" cy="160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28600"/>
            <a:ext cx="647095" cy="3810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012893" y="400312"/>
            <a:ext cx="7168751" cy="418576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85000"/>
              </a:lnSpc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6551343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299C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28900" y="6625050"/>
            <a:ext cx="3886200" cy="215444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tabLst>
                <a:tab pos="4005263" algn="l"/>
              </a:tabLst>
              <a:defRPr sz="4000" b="1" i="0" kern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1400" b="0" i="1" dirty="0" smtClean="0">
                <a:solidFill>
                  <a:srgbClr val="1F497D"/>
                </a:solidFill>
              </a:rPr>
              <a:t>Business - CE Key Information </a:t>
            </a:r>
            <a:endParaRPr lang="en-US" sz="1400" b="0" i="1" dirty="0">
              <a:solidFill>
                <a:srgbClr val="1F497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624638"/>
            <a:ext cx="2997200" cy="233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341312" indent="0">
              <a:buNone/>
              <a:defRPr sz="1600"/>
            </a:lvl2pPr>
            <a:lvl3pPr marL="684213" indent="0">
              <a:buNone/>
              <a:defRPr sz="1600"/>
            </a:lvl3pPr>
            <a:lvl4pPr marL="1090613" indent="0">
              <a:buNone/>
              <a:defRPr sz="1600"/>
            </a:lvl4pPr>
            <a:lvl5pPr marL="1482725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605816"/>
            <a:ext cx="2133600" cy="215444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43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443" y="6629400"/>
            <a:ext cx="381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FFDA-E3E7-413B-92C6-2A526A2F3D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2"/>
          </a:solidFill>
          <a:latin typeface="Helvetica" panose="020B0604020202020204" pitchFamily="2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20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1pPr>
      <a:lvl2pPr marL="568325" indent="-227013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8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2pPr>
      <a:lvl3pPr marL="9128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16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3pPr>
      <a:lvl4pPr marL="1319213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–"/>
        <a:defRPr sz="14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4pPr>
      <a:lvl5pPr marL="1711325" indent="-22860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»"/>
        <a:defRPr sz="1200" kern="1200">
          <a:solidFill>
            <a:schemeClr val="tx1"/>
          </a:solidFill>
          <a:latin typeface="Helvetica" panose="020B06040202020202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89" y="3115271"/>
            <a:ext cx="7772400" cy="1231106"/>
          </a:xfrm>
        </p:spPr>
        <p:txBody>
          <a:bodyPr/>
          <a:lstStyle/>
          <a:p>
            <a:r>
              <a:rPr lang="en-US" dirty="0" smtClean="0"/>
              <a:t>Defense Acquisition Workforce</a:t>
            </a:r>
            <a:br>
              <a:rPr lang="en-US" dirty="0" smtClean="0"/>
            </a:br>
            <a:r>
              <a:rPr lang="en-US" dirty="0" smtClean="0"/>
              <a:t>Key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489" y="4346377"/>
            <a:ext cx="6400800" cy="609398"/>
          </a:xfrm>
        </p:spPr>
        <p:txBody>
          <a:bodyPr/>
          <a:lstStyle/>
          <a:p>
            <a:r>
              <a:rPr lang="en-US" dirty="0" smtClean="0"/>
              <a:t>Business- Cost Estimating</a:t>
            </a:r>
          </a:p>
          <a:p>
            <a:r>
              <a:rPr lang="en-US" dirty="0" smtClean="0"/>
              <a:t>As of FY20Q3 (30 June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Business - </a:t>
            </a:r>
            <a:r>
              <a:rPr lang="en-US" sz="2000" dirty="0" smtClean="0"/>
              <a:t>CE </a:t>
            </a:r>
            <a:r>
              <a:rPr lang="en-US" sz="2000" dirty="0"/>
              <a:t>DAWIA Certification Matrix </a:t>
            </a:r>
            <a:br>
              <a:rPr lang="en-US" sz="2000" dirty="0"/>
            </a:br>
            <a:r>
              <a:rPr lang="en-US" sz="2000" dirty="0"/>
              <a:t>+ Bench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10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78659" y="6832207"/>
            <a:ext cx="3864077" cy="45719"/>
          </a:xfrm>
        </p:spPr>
        <p:txBody>
          <a:bodyPr/>
          <a:lstStyle/>
          <a:p>
            <a:r>
              <a:rPr lang="en-US" dirty="0"/>
              <a:t>Data Source: A&amp;S DataMart as of </a:t>
            </a:r>
            <a:r>
              <a:rPr lang="en-US" dirty="0" smtClean="0"/>
              <a:t>30 </a:t>
            </a:r>
            <a:r>
              <a:rPr lang="en-US" dirty="0"/>
              <a:t>June 2020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8" y="1101213"/>
            <a:ext cx="8089900" cy="52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Business CE Demographics</a:t>
            </a:r>
            <a:endParaRPr lang="en-US" sz="2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June </a:t>
            </a:r>
            <a:r>
              <a:rPr lang="en-US" sz="1200" dirty="0"/>
              <a:t>2020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3" y="3451123"/>
            <a:ext cx="8849032" cy="2988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11" r="1485" b="7792"/>
          <a:stretch/>
        </p:blipFill>
        <p:spPr>
          <a:xfrm>
            <a:off x="216311" y="818888"/>
            <a:ext cx="8731044" cy="25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Business CE Occupational Series</a:t>
            </a:r>
            <a:endParaRPr lang="en-US" sz="24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8" y="1209368"/>
            <a:ext cx="8770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Total </a:t>
            </a:r>
            <a:r>
              <a:rPr lang="en-US" sz="2800" dirty="0" smtClean="0"/>
              <a:t>Historic Workforce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CD0B-C28B-43EC-8BAD-9AD42B47F861}" type="slidenum">
              <a:rPr lang="en-US" smtClean="0">
                <a:solidFill>
                  <a:srgbClr val="1F497D"/>
                </a:solidFill>
              </a:rPr>
              <a:pPr/>
              <a:t>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6624638"/>
            <a:ext cx="3157268" cy="233362"/>
          </a:xfrm>
        </p:spPr>
        <p:txBody>
          <a:bodyPr/>
          <a:lstStyle/>
          <a:p>
            <a:r>
              <a:rPr lang="en-US" sz="1200" dirty="0" smtClean="0"/>
              <a:t>Data Source: A&amp;S DataMart as of 30 June 2020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" y="2008456"/>
            <a:ext cx="907163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54" y="230353"/>
            <a:ext cx="7168751" cy="418576"/>
          </a:xfrm>
        </p:spPr>
        <p:txBody>
          <a:bodyPr/>
          <a:lstStyle/>
          <a:p>
            <a:r>
              <a:rPr lang="en-US" sz="2400" dirty="0" smtClean="0"/>
              <a:t>AWF by Component and Career </a:t>
            </a:r>
            <a:r>
              <a:rPr lang="en-US" sz="2400" dirty="0"/>
              <a:t>Field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3" y="2664543"/>
            <a:ext cx="8740775" cy="3846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027" t="2393" r="30564" b="32947"/>
          <a:stretch/>
        </p:blipFill>
        <p:spPr>
          <a:xfrm>
            <a:off x="1269896" y="429931"/>
            <a:ext cx="3990362" cy="22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Business-CE Workforce Annual Historical Size </a:t>
            </a:r>
            <a:br>
              <a:rPr lang="en-US" sz="2400" dirty="0" smtClean="0"/>
            </a:br>
            <a:r>
              <a:rPr lang="en-US" sz="2400" dirty="0" smtClean="0"/>
              <a:t>by Component FY08 – FY20</a:t>
            </a:r>
            <a:endParaRPr lang="en-US" sz="2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6624638"/>
            <a:ext cx="3106994" cy="233362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2" y="2045109"/>
            <a:ext cx="8849032" cy="41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Business-CE Workforce Annual Historical Size </a:t>
            </a:r>
            <a:br>
              <a:rPr lang="en-US" sz="2400" dirty="0" smtClean="0"/>
            </a:br>
            <a:r>
              <a:rPr lang="en-US" sz="2400" dirty="0" smtClean="0"/>
              <a:t>by Component (Quarterly)</a:t>
            </a:r>
            <a:endParaRPr lang="en-US" sz="24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36774"/>
            <a:ext cx="3165987" cy="221226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5" y="2024008"/>
            <a:ext cx="8733033" cy="35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Business - CE Historical DAWIA</a:t>
            </a:r>
            <a:br>
              <a:rPr lang="en-US" sz="2000" dirty="0" smtClean="0"/>
            </a:br>
            <a:r>
              <a:rPr lang="en-US" sz="2000" dirty="0" smtClean="0"/>
              <a:t>Certification FY10 – FY20Q3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8" y="1224183"/>
            <a:ext cx="9004572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Business – CE Historical </a:t>
            </a:r>
            <a:r>
              <a:rPr lang="en-US" sz="2000" dirty="0"/>
              <a:t>(Quarterly) DAWIA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Certification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118"/>
            <a:ext cx="9222659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Business DAWIA Certification by Career Field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3" y="988454"/>
            <a:ext cx="8880987" cy="54400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12815" y="5068217"/>
            <a:ext cx="636814" cy="169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Business - CE DAWIA Certification by Component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29BD0-C7A8-4A1B-9A7C-861FB4551B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1" y="6615113"/>
            <a:ext cx="3762375" cy="233362"/>
          </a:xfrm>
        </p:spPr>
        <p:txBody>
          <a:bodyPr/>
          <a:lstStyle/>
          <a:p>
            <a:r>
              <a:rPr lang="en-US" sz="1200" dirty="0"/>
              <a:t>Data Source: A&amp;S DataMart as of </a:t>
            </a:r>
            <a:r>
              <a:rPr lang="en-US" sz="1200" dirty="0" smtClean="0"/>
              <a:t>30 </a:t>
            </a:r>
            <a:r>
              <a:rPr lang="en-US" sz="1200" dirty="0"/>
              <a:t>June 2020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869"/>
            <a:ext cx="9102117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HCI">
      <a:dk1>
        <a:srgbClr val="636363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E36C09"/>
      </a:accent2>
      <a:accent3>
        <a:srgbClr val="7F7F7F"/>
      </a:accent3>
      <a:accent4>
        <a:srgbClr val="17365D"/>
      </a:accent4>
      <a:accent5>
        <a:srgbClr val="5F497A"/>
      </a:accent5>
      <a:accent6>
        <a:srgbClr val="9537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12521</TotalTime>
  <Words>229</Words>
  <Application>Microsoft Office PowerPoint</Application>
  <PresentationFormat>On-screen Show (4:3)</PresentationFormat>
  <Paragraphs>45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4_Custom Design</vt:lpstr>
      <vt:lpstr>Defense Acquisition Workforce Key Information</vt:lpstr>
      <vt:lpstr>Total Historic Workforce</vt:lpstr>
      <vt:lpstr>AWF by Component and Career Field </vt:lpstr>
      <vt:lpstr>Business-CE Workforce Annual Historical Size  by Component FY08 – FY20</vt:lpstr>
      <vt:lpstr>Business-CE Workforce Annual Historical Size  by Component (Quarterly)</vt:lpstr>
      <vt:lpstr>Business - CE Historical DAWIA Certification FY10 – FY20Q3</vt:lpstr>
      <vt:lpstr>Business – CE Historical (Quarterly) DAWIA Certification</vt:lpstr>
      <vt:lpstr>Business DAWIA Certification by Career Field</vt:lpstr>
      <vt:lpstr>Business - CE DAWIA Certification by Component</vt:lpstr>
      <vt:lpstr>Business - CE DAWIA Certification Matrix  + Bench Strength</vt:lpstr>
      <vt:lpstr>Business CE Demographics</vt:lpstr>
      <vt:lpstr>Business CE Occupational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HCI</dc:title>
  <dc:creator>Garry Shafovaloff</dc:creator>
  <cp:lastModifiedBy>Awasom, Valmy</cp:lastModifiedBy>
  <cp:revision>613</cp:revision>
  <cp:lastPrinted>2015-11-02T18:56:54Z</cp:lastPrinted>
  <dcterms:created xsi:type="dcterms:W3CDTF">2015-01-07T15:26:33Z</dcterms:created>
  <dcterms:modified xsi:type="dcterms:W3CDTF">2020-12-04T02:01:26Z</dcterms:modified>
</cp:coreProperties>
</file>